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0" d="100"/>
          <a:sy n="110" d="100"/>
        </p:scale>
        <p:origin x="764" y="-9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B869-70BC-4239-9982-39D31167B888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D034-CC6A-42E6-BB0C-E913FC4DB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177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B869-70BC-4239-9982-39D31167B888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D034-CC6A-42E6-BB0C-E913FC4DB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868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B869-70BC-4239-9982-39D31167B888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D034-CC6A-42E6-BB0C-E913FC4DB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40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B869-70BC-4239-9982-39D31167B888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D034-CC6A-42E6-BB0C-E913FC4DB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305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B869-70BC-4239-9982-39D31167B888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D034-CC6A-42E6-BB0C-E913FC4DB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128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B869-70BC-4239-9982-39D31167B888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D034-CC6A-42E6-BB0C-E913FC4DB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09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B869-70BC-4239-9982-39D31167B888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D034-CC6A-42E6-BB0C-E913FC4DB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640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B869-70BC-4239-9982-39D31167B888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D034-CC6A-42E6-BB0C-E913FC4DB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66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B869-70BC-4239-9982-39D31167B888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D034-CC6A-42E6-BB0C-E913FC4DB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248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B869-70BC-4239-9982-39D31167B888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D034-CC6A-42E6-BB0C-E913FC4DB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709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B869-70BC-4239-9982-39D31167B888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AD034-CC6A-42E6-BB0C-E913FC4DB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134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9B869-70BC-4239-9982-39D31167B888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AD034-CC6A-42E6-BB0C-E913FC4DB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21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ovéPole 17">
            <a:extLst>
              <a:ext uri="{FF2B5EF4-FFF2-40B4-BE49-F238E27FC236}">
                <a16:creationId xmlns:a16="http://schemas.microsoft.com/office/drawing/2014/main" id="{798E43F6-2CEA-4D58-A9B9-F9D3DCFF7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080" y="6154941"/>
            <a:ext cx="5357128" cy="1443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953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953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953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953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731" b="1" dirty="0">
                <a:latin typeface="+mn-lt"/>
              </a:rPr>
              <a:t>ZÁVAZNÁ PŘIHLÁŠKA                                                                                                         </a:t>
            </a:r>
            <a:r>
              <a:rPr lang="cs-CZ" altLang="cs-CZ" sz="731" i="1" dirty="0">
                <a:latin typeface="+mn-lt"/>
              </a:rPr>
              <a:t>Tuto část  odevzdejte do školy nejpozději </a:t>
            </a:r>
            <a:r>
              <a:rPr lang="cs-CZ" altLang="cs-CZ" sz="731" b="1" i="1" dirty="0">
                <a:latin typeface="+mn-lt"/>
              </a:rPr>
              <a:t>do 5.6.  </a:t>
            </a:r>
            <a:r>
              <a:rPr lang="cs-CZ" altLang="cs-CZ" sz="731" b="1" i="1">
                <a:latin typeface="+mn-lt"/>
              </a:rPr>
              <a:t>2026</a:t>
            </a:r>
            <a:r>
              <a:rPr lang="cs-CZ" altLang="cs-CZ" sz="731" i="1">
                <a:latin typeface="+mn-lt"/>
              </a:rPr>
              <a:t>.</a:t>
            </a:r>
            <a:r>
              <a:rPr lang="cs-CZ" altLang="cs-CZ" sz="731" b="1" i="1">
                <a:latin typeface="+mn-lt"/>
              </a:rPr>
              <a:t>  </a:t>
            </a:r>
            <a:endParaRPr lang="cs-CZ" altLang="cs-CZ" sz="731" b="1" i="1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731" i="1" dirty="0">
                <a:latin typeface="+mn-lt"/>
              </a:rPr>
              <a:t>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cs-CZ" altLang="cs-CZ" sz="813" b="1" i="1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cs-CZ" sz="813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813" dirty="0">
                <a:latin typeface="+mn-lt"/>
              </a:rPr>
              <a:t>Jméno a příjmení dítěte, třída: ……………………………………………………………………………………………………….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cs-CZ" sz="813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cs-CZ" sz="813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813" dirty="0">
                <a:latin typeface="+mn-lt"/>
              </a:rPr>
              <a:t>Jméno a příjmení zákonného zástupce: …………………………….…………………………………………………..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813" dirty="0">
                <a:latin typeface="+mn-lt"/>
              </a:rPr>
              <a:t>	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cs-CZ" sz="813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813" dirty="0">
                <a:latin typeface="+mn-lt"/>
              </a:rPr>
              <a:t>telefon:……………………………………………..	email: .…………………………………………………………………….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DECB193D-55AB-4866-9981-729E15B3A83F}"/>
              </a:ext>
            </a:extLst>
          </p:cNvPr>
          <p:cNvSpPr txBox="1"/>
          <p:nvPr/>
        </p:nvSpPr>
        <p:spPr>
          <a:xfrm>
            <a:off x="538223" y="7660935"/>
            <a:ext cx="6083206" cy="2042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813" b="1" dirty="0">
                <a:cs typeface="Arial" charset="0"/>
              </a:rPr>
              <a:t>Závazně přihlašuji svého syna/dceru na akci ve výše uvedeném termínu.</a:t>
            </a:r>
          </a:p>
          <a:p>
            <a:pPr>
              <a:defRPr/>
            </a:pPr>
            <a:endParaRPr lang="cs-CZ" sz="813" b="1" dirty="0">
              <a:cs typeface="Arial" charset="0"/>
            </a:endParaRPr>
          </a:p>
          <a:p>
            <a:pPr algn="just">
              <a:defRPr/>
            </a:pPr>
            <a:r>
              <a:rPr lang="cs-CZ" sz="650" dirty="0">
                <a:cs typeface="Arial" charset="0"/>
              </a:rPr>
              <a:t>Jsem si vědom(a) toho, že na akci nemůže být vyslán žák, jehož zdravotní stav by mohl být tímto pobytem ohrožen a žák, který by mohl zdravotně ohrozit ostatní žáky. Písemné prohlášení o těchto skutečnostech odevzdám před odjezdem. </a:t>
            </a:r>
          </a:p>
          <a:p>
            <a:pPr algn="just">
              <a:defRPr/>
            </a:pPr>
            <a:r>
              <a:rPr lang="cs-CZ" sz="650" dirty="0">
                <a:cs typeface="Arial" charset="0"/>
              </a:rPr>
              <a:t> </a:t>
            </a:r>
          </a:p>
          <a:p>
            <a:pPr algn="just">
              <a:defRPr/>
            </a:pPr>
            <a:r>
              <a:rPr lang="cs-CZ" sz="650" dirty="0">
                <a:cs typeface="Arial" charset="0"/>
              </a:rPr>
              <a:t>Dále svým podpisem souhlasím uhradit eventuální škodu, kterou způsobilo mé dítě v dopravním prostředku nebo v ubytovacím aj. zařízení, kde došlo k čerpání služby zajištěné dle smlouvy. Škodou se rozumí úmyslné poškození nebo poškození z nedbalosti.</a:t>
            </a:r>
          </a:p>
          <a:p>
            <a:pPr algn="just">
              <a:defRPr/>
            </a:pPr>
            <a:r>
              <a:rPr lang="cs-CZ" sz="650" dirty="0">
                <a:cs typeface="Arial" charset="0"/>
              </a:rPr>
              <a:t> </a:t>
            </a:r>
          </a:p>
          <a:p>
            <a:pPr algn="just">
              <a:defRPr/>
            </a:pPr>
            <a:r>
              <a:rPr lang="cs-CZ" sz="650" dirty="0">
                <a:cs typeface="Arial" charset="0"/>
              </a:rPr>
              <a:t>Zavazuji se k individuálnímu odvozu svého dítěte ze školy v přírodě před stanoveným termínem návratu, pokud to budou vyžadovat zvláštní okolnosti, zejm. onemocnění.</a:t>
            </a:r>
          </a:p>
          <a:p>
            <a:pPr>
              <a:defRPr/>
            </a:pPr>
            <a:endParaRPr lang="cs-CZ" sz="650" dirty="0">
              <a:cs typeface="Arial" charset="0"/>
            </a:endParaRPr>
          </a:p>
          <a:p>
            <a:pPr>
              <a:defRPr/>
            </a:pPr>
            <a:r>
              <a:rPr lang="cs-CZ" sz="650" dirty="0">
                <a:cs typeface="Arial" charset="0"/>
              </a:rPr>
              <a:t>Při odjezdu na zájezd odevzdám:</a:t>
            </a:r>
          </a:p>
          <a:p>
            <a:pPr>
              <a:defRPr/>
            </a:pPr>
            <a:r>
              <a:rPr lang="cs-CZ" sz="650" dirty="0">
                <a:cs typeface="Arial" charset="0"/>
              </a:rPr>
              <a:t>- 	průkaz zdravotní pojišťovny (kopii)</a:t>
            </a:r>
          </a:p>
          <a:p>
            <a:pPr>
              <a:defRPr/>
            </a:pPr>
            <a:r>
              <a:rPr lang="cs-CZ" sz="650" dirty="0">
                <a:cs typeface="Arial" charset="0"/>
              </a:rPr>
              <a:t>- 	potvrzení o bezinfekčnosti,</a:t>
            </a:r>
          </a:p>
          <a:p>
            <a:pPr>
              <a:defRPr/>
            </a:pPr>
            <a:r>
              <a:rPr lang="cs-CZ" sz="650" dirty="0">
                <a:cs typeface="Arial" charset="0"/>
              </a:rPr>
              <a:t>- 	léky, které dítě pravidelně užívá (uveďte zde jejich přehled a také způsob užívání)</a:t>
            </a:r>
          </a:p>
          <a:p>
            <a:pPr>
              <a:defRPr/>
            </a:pPr>
            <a:r>
              <a:rPr lang="cs-CZ" sz="650" dirty="0">
                <a:cs typeface="Arial" charset="0"/>
              </a:rPr>
              <a:t>	originál posudku od lékaře   </a:t>
            </a:r>
          </a:p>
          <a:p>
            <a:pPr>
              <a:defRPr/>
            </a:pPr>
            <a:r>
              <a:rPr lang="cs-CZ" sz="650" dirty="0">
                <a:cs typeface="Arial" charset="0"/>
              </a:rPr>
              <a:t>      </a:t>
            </a:r>
          </a:p>
          <a:p>
            <a:pPr>
              <a:defRPr/>
            </a:pPr>
            <a:r>
              <a:rPr lang="cs-CZ" sz="650" dirty="0">
                <a:cs typeface="Arial" charset="0"/>
              </a:rPr>
              <a:t>      V</a:t>
            </a:r>
            <a:r>
              <a:rPr lang="cs-CZ" sz="650" dirty="0">
                <a:solidFill>
                  <a:srgbClr val="FF0000"/>
                </a:solidFill>
                <a:cs typeface="Arial" charset="0"/>
              </a:rPr>
              <a:t>                              </a:t>
            </a:r>
            <a:r>
              <a:rPr lang="cs-CZ" sz="650" dirty="0">
                <a:cs typeface="Arial" charset="0"/>
              </a:rPr>
              <a:t>dne	</a:t>
            </a:r>
          </a:p>
          <a:p>
            <a:pPr>
              <a:defRPr/>
            </a:pPr>
            <a:endParaRPr lang="cs-CZ" sz="650" dirty="0">
              <a:cs typeface="Arial" charset="0"/>
            </a:endParaRPr>
          </a:p>
          <a:p>
            <a:pPr>
              <a:defRPr/>
            </a:pPr>
            <a:r>
              <a:rPr lang="cs-CZ" sz="650" dirty="0">
                <a:cs typeface="Arial" charset="0"/>
              </a:rPr>
              <a:t>		-------------------------------------------------------------------    			podpis zákonných zástupců žáka</a:t>
            </a:r>
            <a:endParaRPr lang="cs-CZ" sz="1463" dirty="0">
              <a:cs typeface="Arial" charset="0"/>
            </a:endParaRPr>
          </a:p>
        </p:txBody>
      </p: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5B71DFA-D1C9-4CA1-A1ED-93B4683F0318}"/>
              </a:ext>
            </a:extLst>
          </p:cNvPr>
          <p:cNvCxnSpPr/>
          <p:nvPr/>
        </p:nvCxnSpPr>
        <p:spPr>
          <a:xfrm>
            <a:off x="747080" y="6052269"/>
            <a:ext cx="53571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0" name="Picture 2" descr="C:\Users\Davídek\AppData\Local\Microsoft\Windows\Temporary Internet Files\Content.IE5\FXUKUPFF\MC900334894[1].wmf">
            <a:extLst>
              <a:ext uri="{FF2B5EF4-FFF2-40B4-BE49-F238E27FC236}">
                <a16:creationId xmlns:a16="http://schemas.microsoft.com/office/drawing/2014/main" id="{170D66E4-3364-40AC-9EDA-F41F112DE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28434">
            <a:off x="800656" y="5960719"/>
            <a:ext cx="243780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 descr="C:\Users\Davídek\AppData\Local\Microsoft\Windows\Temporary Internet Files\Content.IE5\FXUKUPFF\MC900334894[1].wmf">
            <a:extLst>
              <a:ext uri="{FF2B5EF4-FFF2-40B4-BE49-F238E27FC236}">
                <a16:creationId xmlns:a16="http://schemas.microsoft.com/office/drawing/2014/main" id="{868B3621-8A76-4CE7-A2B2-98FC33887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28434">
            <a:off x="2140236" y="5982828"/>
            <a:ext cx="243780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" descr="C:\Users\Davídek\AppData\Local\Microsoft\Windows\Temporary Internet Files\Content.IE5\FXUKUPFF\MC900334894[1].wmf">
            <a:extLst>
              <a:ext uri="{FF2B5EF4-FFF2-40B4-BE49-F238E27FC236}">
                <a16:creationId xmlns:a16="http://schemas.microsoft.com/office/drawing/2014/main" id="{58525EEA-61B7-4F4A-8D49-4CAE2BFD7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28434">
            <a:off x="3525497" y="5967341"/>
            <a:ext cx="243780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 descr="C:\Users\Davídek\AppData\Local\Microsoft\Windows\Temporary Internet Files\Content.IE5\FXUKUPFF\MC900334894[1].wmf">
            <a:extLst>
              <a:ext uri="{FF2B5EF4-FFF2-40B4-BE49-F238E27FC236}">
                <a16:creationId xmlns:a16="http://schemas.microsoft.com/office/drawing/2014/main" id="{6C1F9067-71A9-4B3F-866D-075B07CEC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28434">
            <a:off x="4742003" y="5967342"/>
            <a:ext cx="243780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" descr="C:\Users\Davídek\AppData\Local\Microsoft\Windows\Temporary Internet Files\Content.IE5\FXUKUPFF\MC900334894[1].wmf">
            <a:extLst>
              <a:ext uri="{FF2B5EF4-FFF2-40B4-BE49-F238E27FC236}">
                <a16:creationId xmlns:a16="http://schemas.microsoft.com/office/drawing/2014/main" id="{984C8780-80F8-436D-AFAC-19D905785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28434">
            <a:off x="5651448" y="5982829"/>
            <a:ext cx="243780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Obrázek 3">
            <a:extLst>
              <a:ext uri="{FF2B5EF4-FFF2-40B4-BE49-F238E27FC236}">
                <a16:creationId xmlns:a16="http://schemas.microsoft.com/office/drawing/2014/main" id="{890EE751-87A6-3F33-1ACB-2FCF6AFB1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2823" y="22317"/>
            <a:ext cx="773610" cy="7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37F8FF8C-0FAD-1063-2C38-05391F199344}"/>
              </a:ext>
            </a:extLst>
          </p:cNvPr>
          <p:cNvSpPr txBox="1"/>
          <p:nvPr/>
        </p:nvSpPr>
        <p:spPr>
          <a:xfrm>
            <a:off x="1280443" y="88528"/>
            <a:ext cx="4396375" cy="442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38" b="1" dirty="0"/>
              <a:t>Závazná přihláška na lyžařský pobyt</a:t>
            </a:r>
            <a:endParaRPr lang="cs-CZ" sz="1138" b="1" dirty="0">
              <a:ea typeface="Times New Roman" panose="02020603050405020304" pitchFamily="18" charset="0"/>
            </a:endParaRPr>
          </a:p>
          <a:p>
            <a:endParaRPr lang="en-GB" sz="1138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C980F713-2BA9-2C82-8F56-DC5921110450}"/>
              </a:ext>
            </a:extLst>
          </p:cNvPr>
          <p:cNvSpPr txBox="1"/>
          <p:nvPr/>
        </p:nvSpPr>
        <p:spPr>
          <a:xfrm>
            <a:off x="484228" y="327686"/>
            <a:ext cx="4548419" cy="542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75" b="1" dirty="0"/>
              <a:t>místo: </a:t>
            </a:r>
            <a:r>
              <a:rPr lang="cs-CZ" sz="975" dirty="0"/>
              <a:t>PAM </a:t>
            </a:r>
            <a:r>
              <a:rPr lang="cs-CZ" sz="975" dirty="0" err="1"/>
              <a:t>Belevue</a:t>
            </a:r>
            <a:endParaRPr lang="cs-CZ" sz="975"/>
          </a:p>
          <a:p>
            <a:r>
              <a:rPr lang="cs-CZ" sz="975" b="1"/>
              <a:t>termín</a:t>
            </a:r>
            <a:r>
              <a:rPr lang="cs-CZ" sz="975" dirty="0"/>
              <a:t>: 21. - 26.2. 2027</a:t>
            </a:r>
          </a:p>
          <a:p>
            <a:r>
              <a:rPr lang="cs-CZ" sz="975" b="1" dirty="0">
                <a:cs typeface="Arial" charset="0"/>
              </a:rPr>
              <a:t>cena </a:t>
            </a:r>
            <a:r>
              <a:rPr lang="cs-CZ" sz="975" b="1" dirty="0">
                <a:latin typeface="+mj-lt"/>
                <a:cs typeface="Arial" charset="0"/>
              </a:rPr>
              <a:t>:  9 </a:t>
            </a:r>
            <a:r>
              <a:rPr lang="cs-CZ" sz="975" dirty="0">
                <a:latin typeface="+mj-lt"/>
                <a:cs typeface="Arial" charset="0"/>
              </a:rPr>
              <a:t> 390</a:t>
            </a:r>
            <a:r>
              <a:rPr lang="cs-CZ" sz="975" dirty="0">
                <a:cs typeface="Arial" charset="0"/>
              </a:rPr>
              <a:t> Kč  </a:t>
            </a:r>
            <a:r>
              <a:rPr lang="cs-CZ" sz="813" dirty="0">
                <a:cs typeface="Arial" charset="0"/>
              </a:rPr>
              <a:t>(min. 30 dětí) </a:t>
            </a:r>
            <a:r>
              <a:rPr lang="cs-CZ" sz="975" dirty="0">
                <a:cs typeface="Arial" charset="0"/>
              </a:rPr>
              <a:t>nebo 8 790 Kč </a:t>
            </a:r>
            <a:r>
              <a:rPr lang="cs-CZ" sz="813" dirty="0">
                <a:cs typeface="Arial" charset="0"/>
              </a:rPr>
              <a:t>(min. 40 dětí) </a:t>
            </a:r>
            <a:r>
              <a:rPr lang="cs-CZ" sz="975" dirty="0">
                <a:cs typeface="Arial" charset="0"/>
              </a:rPr>
              <a:t>+ cca skipas 2 400 Kč </a:t>
            </a:r>
            <a:endParaRPr lang="en-GB" sz="975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F1E1062E-78D3-40D5-2133-7ACF1EBF468C}"/>
              </a:ext>
            </a:extLst>
          </p:cNvPr>
          <p:cNvSpPr txBox="1"/>
          <p:nvPr/>
        </p:nvSpPr>
        <p:spPr>
          <a:xfrm>
            <a:off x="538224" y="2107732"/>
            <a:ext cx="6036196" cy="733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cs-CZ" sz="813" b="1" dirty="0">
                <a:cs typeface="Arial" charset="0"/>
              </a:rPr>
              <a:t>Cena zahrnuje</a:t>
            </a:r>
            <a:r>
              <a:rPr lang="cs-CZ" sz="813" dirty="0">
                <a:cs typeface="Arial" charset="0"/>
              </a:rPr>
              <a:t>: ubytování a stravu 4x denně (vč. pitného režimu) doprava zájezdovým autobusem s pásy tam a zpět, dopravu na sjezdovku a zpět,  kvalifikované lyžařské instruktory, zdravotníka včetně plně vybavené lékárničky, dopolední a odpolední  výuku lyžování,  večerní program, materiální vybavení,  pojištění storna pobytu v případě nemoci</a:t>
            </a:r>
          </a:p>
          <a:p>
            <a:pPr algn="just" eaLnBrk="1" hangingPunct="1">
              <a:defRPr/>
            </a:pPr>
            <a:r>
              <a:rPr lang="cs-CZ" sz="813" b="1" dirty="0">
                <a:cs typeface="Arial" charset="0"/>
              </a:rPr>
              <a:t>Cena nezahrnuje</a:t>
            </a:r>
            <a:r>
              <a:rPr lang="cs-CZ" sz="813" dirty="0">
                <a:cs typeface="Arial" charset="0"/>
              </a:rPr>
              <a:t>: úrazové pojištění a pojištění zodpovědnosti na zdraví a majetku 3. osobě., skipasy pro děti</a:t>
            </a:r>
          </a:p>
          <a:p>
            <a:pPr algn="just" eaLnBrk="1" hangingPunct="1">
              <a:defRPr/>
            </a:pPr>
            <a:r>
              <a:rPr lang="cs-CZ" sz="813" i="1" dirty="0">
                <a:cs typeface="Arial" charset="0"/>
              </a:rPr>
              <a:t>Cena platí při počtu min. 40 dětí nebo 45 dětí.</a:t>
            </a:r>
            <a:endParaRPr lang="cs-CZ" sz="100" i="1" dirty="0">
              <a:cs typeface="Arial" charset="0"/>
            </a:endParaRPr>
          </a:p>
        </p:txBody>
      </p:sp>
      <p:sp>
        <p:nvSpPr>
          <p:cNvPr id="11" name="TextovéPole 14">
            <a:extLst>
              <a:ext uri="{FF2B5EF4-FFF2-40B4-BE49-F238E27FC236}">
                <a16:creationId xmlns:a16="http://schemas.microsoft.com/office/drawing/2014/main" id="{635E83B3-901F-F896-49D4-E9993BAA9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223" y="4044464"/>
            <a:ext cx="6083206" cy="59272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cs-CZ"/>
            </a:defPPr>
            <a:lvl1pPr algn="l" defTabSz="995363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96888" indent="-39688" algn="l" defTabSz="995363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95363" indent="-80963" algn="l" defTabSz="995363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492250" indent="-120650" algn="l" defTabSz="995363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990725" indent="-161925" algn="l" defTabSz="995363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813" b="1" dirty="0">
                <a:latin typeface="+mn-lt"/>
              </a:rPr>
              <a:t>Storno bez udání důvodu – </a:t>
            </a:r>
            <a:r>
              <a:rPr lang="cs-CZ" altLang="cs-CZ" sz="813" dirty="0">
                <a:latin typeface="+mn-lt"/>
              </a:rPr>
              <a:t>min. 4 650 Kč 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813" b="1" dirty="0">
                <a:latin typeface="+mn-lt"/>
              </a:rPr>
              <a:t>Zdravotní důvod </a:t>
            </a:r>
            <a:r>
              <a:rPr lang="cs-CZ" altLang="cs-CZ" sz="813" dirty="0">
                <a:latin typeface="+mn-lt"/>
              </a:rPr>
              <a:t>(nutné doložit kopii lékařské zprávy) - storno ve výši 4 650 Kč, zbytek částky bude vrácen po ukončení pobytu. Navíc 80% z výše storna (3 720Kč) vrací pojišťovna. 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813" b="1" dirty="0">
                <a:latin typeface="+mn-lt"/>
              </a:rPr>
              <a:t>Lékařská zpráva musí být datovaná max. dopoledne v den odjezdu nebo kdykoliv dříve.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8376B10F-8940-DBD8-02AD-9EBED1286F03}"/>
              </a:ext>
            </a:extLst>
          </p:cNvPr>
          <p:cNvSpPr txBox="1"/>
          <p:nvPr/>
        </p:nvSpPr>
        <p:spPr>
          <a:xfrm>
            <a:off x="538223" y="3098774"/>
            <a:ext cx="6083206" cy="5907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813" b="1" u="sng" dirty="0">
                <a:cs typeface="Arial" charset="0"/>
              </a:rPr>
              <a:t>Zálohu ve výši 2 000 Kč </a:t>
            </a:r>
            <a:r>
              <a:rPr lang="cs-CZ" sz="813" dirty="0">
                <a:cs typeface="Arial" charset="0"/>
              </a:rPr>
              <a:t> nutno zaplatit  </a:t>
            </a:r>
            <a:r>
              <a:rPr lang="cs-CZ" sz="813" b="1" u="sng" dirty="0">
                <a:cs typeface="Arial" charset="0"/>
              </a:rPr>
              <a:t>do 15.6. 2026</a:t>
            </a:r>
            <a:r>
              <a:rPr lang="cs-CZ" sz="813" b="1" dirty="0">
                <a:cs typeface="Arial" charset="0"/>
              </a:rPr>
              <a:t>  </a:t>
            </a:r>
            <a:r>
              <a:rPr lang="cs-CZ" sz="813" dirty="0">
                <a:cs typeface="Arial" charset="0"/>
              </a:rPr>
              <a:t>na účet školy. </a:t>
            </a:r>
            <a:r>
              <a:rPr lang="cs-CZ" sz="800" dirty="0">
                <a:cs typeface="Arial" charset="0"/>
              </a:rPr>
              <a:t>Informace k platbě obdržíte po obdržení přihlášky.</a:t>
            </a:r>
          </a:p>
          <a:p>
            <a:pPr>
              <a:defRPr/>
            </a:pPr>
            <a:r>
              <a:rPr lang="cs-CZ" sz="800" b="1" u="sng" dirty="0">
                <a:cs typeface="Arial" charset="0"/>
              </a:rPr>
              <a:t>Druhou část zálohy </a:t>
            </a:r>
            <a:r>
              <a:rPr lang="cs-CZ" sz="800" b="1" dirty="0">
                <a:cs typeface="Arial" charset="0"/>
              </a:rPr>
              <a:t>ve výši 2 650 Kč </a:t>
            </a:r>
            <a:r>
              <a:rPr lang="cs-CZ" sz="800" dirty="0">
                <a:cs typeface="Arial" charset="0"/>
              </a:rPr>
              <a:t>nutno zaplatit do </a:t>
            </a:r>
            <a:r>
              <a:rPr lang="cs-CZ" sz="800" b="1" dirty="0">
                <a:cs typeface="Arial" charset="0"/>
              </a:rPr>
              <a:t>30.9. 2026 </a:t>
            </a:r>
            <a:r>
              <a:rPr lang="cs-CZ" sz="800" dirty="0">
                <a:cs typeface="Arial" charset="0"/>
              </a:rPr>
              <a:t>na účet školy</a:t>
            </a:r>
            <a:r>
              <a:rPr lang="cs-CZ" sz="800" b="1" dirty="0">
                <a:cs typeface="Arial" charset="0"/>
              </a:rPr>
              <a:t>, </a:t>
            </a:r>
            <a:endParaRPr lang="cs-CZ" sz="800" dirty="0">
              <a:cs typeface="Arial" charset="0"/>
            </a:endParaRPr>
          </a:p>
          <a:p>
            <a:pPr>
              <a:defRPr/>
            </a:pPr>
            <a:r>
              <a:rPr lang="cs-CZ" sz="813" b="1" u="sng" dirty="0">
                <a:cs typeface="Arial" charset="0"/>
              </a:rPr>
              <a:t>Doplatek ve výši </a:t>
            </a:r>
            <a:r>
              <a:rPr lang="cs-CZ" sz="813" u="sng" dirty="0">
                <a:cs typeface="Arial" charset="0"/>
              </a:rPr>
              <a:t>(bude upřesněno po vybrání přihlášek) </a:t>
            </a:r>
            <a:r>
              <a:rPr lang="cs-CZ" sz="813" dirty="0">
                <a:cs typeface="Arial" charset="0"/>
              </a:rPr>
              <a:t>nutno zaplatit  </a:t>
            </a:r>
            <a:r>
              <a:rPr lang="cs-CZ" sz="813" b="1" u="sng" dirty="0">
                <a:cs typeface="Arial" charset="0"/>
              </a:rPr>
              <a:t>do 10.1 2027</a:t>
            </a:r>
            <a:r>
              <a:rPr lang="cs-CZ" sz="813" b="1" dirty="0">
                <a:cs typeface="Arial" charset="0"/>
              </a:rPr>
              <a:t>  </a:t>
            </a:r>
            <a:r>
              <a:rPr lang="cs-CZ" sz="813" dirty="0">
                <a:cs typeface="Arial" charset="0"/>
              </a:rPr>
              <a:t>na účet </a:t>
            </a:r>
            <a:r>
              <a:rPr lang="cs-CZ" sz="813" b="1" dirty="0">
                <a:cs typeface="Arial" charset="0"/>
              </a:rPr>
              <a:t>školy – viz. výše.</a:t>
            </a:r>
          </a:p>
          <a:p>
            <a:pPr>
              <a:defRPr/>
            </a:pPr>
            <a:r>
              <a:rPr lang="cs-CZ" sz="813" dirty="0">
                <a:cs typeface="Arial" charset="0"/>
              </a:rPr>
              <a:t>Bližší informace o platbě obdržíte od školy.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DDA0EC5E-AE4C-B511-8394-BB3CE2BD593E}"/>
              </a:ext>
            </a:extLst>
          </p:cNvPr>
          <p:cNvSpPr txBox="1"/>
          <p:nvPr/>
        </p:nvSpPr>
        <p:spPr>
          <a:xfrm>
            <a:off x="2811800" y="2900341"/>
            <a:ext cx="1164101" cy="24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975" b="1" dirty="0"/>
              <a:t>informace k platbě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8CB52A97-89BF-565F-B7DC-4D58511A9A11}"/>
              </a:ext>
            </a:extLst>
          </p:cNvPr>
          <p:cNvSpPr txBox="1"/>
          <p:nvPr/>
        </p:nvSpPr>
        <p:spPr>
          <a:xfrm>
            <a:off x="2850208" y="3852947"/>
            <a:ext cx="1072730" cy="242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altLang="cs-CZ" sz="975" b="1" dirty="0"/>
              <a:t>storno podmínky</a:t>
            </a:r>
            <a:endParaRPr lang="cs-CZ" sz="1463" dirty="0"/>
          </a:p>
        </p:txBody>
      </p:sp>
      <p:pic>
        <p:nvPicPr>
          <p:cNvPr id="29" name="Obrázek 28">
            <a:extLst>
              <a:ext uri="{FF2B5EF4-FFF2-40B4-BE49-F238E27FC236}">
                <a16:creationId xmlns:a16="http://schemas.microsoft.com/office/drawing/2014/main" id="{62966F13-30DE-8C57-3D35-454D12AF41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30" y="974165"/>
            <a:ext cx="1732599" cy="1162226"/>
          </a:xfrm>
          <a:prstGeom prst="rect">
            <a:avLst/>
          </a:prstGeom>
        </p:spPr>
      </p:pic>
      <p:pic>
        <p:nvPicPr>
          <p:cNvPr id="31" name="Obrázek 30">
            <a:extLst>
              <a:ext uri="{FF2B5EF4-FFF2-40B4-BE49-F238E27FC236}">
                <a16:creationId xmlns:a16="http://schemas.microsoft.com/office/drawing/2014/main" id="{7F334298-FF1E-F4C1-3E6F-26D3253335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778" y="960203"/>
            <a:ext cx="1732599" cy="1163545"/>
          </a:xfrm>
          <a:prstGeom prst="rect">
            <a:avLst/>
          </a:prstGeom>
        </p:spPr>
      </p:pic>
      <p:pic>
        <p:nvPicPr>
          <p:cNvPr id="35" name="Obrázek 34">
            <a:extLst>
              <a:ext uri="{FF2B5EF4-FFF2-40B4-BE49-F238E27FC236}">
                <a16:creationId xmlns:a16="http://schemas.microsoft.com/office/drawing/2014/main" id="{8F70F852-8688-6E64-D2DE-21527A5366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7893" y="959387"/>
            <a:ext cx="1732599" cy="1145431"/>
          </a:xfrm>
          <a:prstGeom prst="rect">
            <a:avLst/>
          </a:prstGeom>
        </p:spPr>
      </p:pic>
      <p:sp>
        <p:nvSpPr>
          <p:cNvPr id="2" name="Text Box 3">
            <a:extLst>
              <a:ext uri="{FF2B5EF4-FFF2-40B4-BE49-F238E27FC236}">
                <a16:creationId xmlns:a16="http://schemas.microsoft.com/office/drawing/2014/main" id="{7438FB47-69BD-C97F-A893-4F0AE8679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3715" y="4790273"/>
            <a:ext cx="3087344" cy="208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73125" tIns="38025" rIns="73125" bIns="38025">
            <a:spAutoFit/>
          </a:bodyPr>
          <a:lstStyle>
            <a:lvl1pPr defTabSz="4492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 defTabSz="449263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 defTabSz="449263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 defTabSz="449263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 defTabSz="449263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853" dirty="0">
                <a:solidFill>
                  <a:srgbClr val="0070C0"/>
                </a:solidFill>
              </a:rPr>
              <a:t>5 nocí/6 dní / 5 dní lyžování – skiareál Plešivec 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05473E95-08F9-8DA1-769A-4276AF6E9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50" y="4998320"/>
            <a:ext cx="5784850" cy="913157"/>
          </a:xfrm>
          <a:prstGeom prst="rect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3125" tIns="38025" rIns="73125" bIns="38025"/>
          <a:lstStyle>
            <a:lvl1pPr marL="457200" indent="-452438" defTabSz="4492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 defTabSz="449263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 defTabSz="449263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 defTabSz="449263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 defTabSz="449263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spcBef>
                <a:spcPts val="203"/>
              </a:spcBef>
              <a:buClrTx/>
            </a:pPr>
            <a:r>
              <a:rPr lang="cs-CZ" altLang="cs-CZ" sz="731" b="1" dirty="0"/>
              <a:t>1. den: </a:t>
            </a:r>
            <a:r>
              <a:rPr lang="cs-CZ" altLang="cs-CZ" sz="731" dirty="0"/>
              <a:t>příjezd kolem 11h, ubytování, oběd, odpolední výuka lyžování, svačina, odpočinek, večeře, večer přednáška bezpečnost na sjezdovce + hry</a:t>
            </a:r>
          </a:p>
          <a:p>
            <a:pPr>
              <a:spcBef>
                <a:spcPts val="203"/>
              </a:spcBef>
              <a:buClrTx/>
            </a:pPr>
            <a:r>
              <a:rPr lang="cs-CZ" altLang="cs-CZ" sz="731" b="1" dirty="0"/>
              <a:t>2. den: </a:t>
            </a:r>
            <a:r>
              <a:rPr lang="cs-CZ" altLang="cs-CZ" sz="731" dirty="0"/>
              <a:t>dopolední lyžování, oběd v restauraci na sjezdovce, odpolední lyžování, svačina, odpočinek,  večeře, večerní  program - hry </a:t>
            </a:r>
          </a:p>
          <a:p>
            <a:pPr>
              <a:spcBef>
                <a:spcPts val="203"/>
              </a:spcBef>
              <a:buClrTx/>
            </a:pPr>
            <a:r>
              <a:rPr lang="cs-CZ" altLang="cs-CZ" sz="731" b="1" dirty="0"/>
              <a:t>3. den: </a:t>
            </a:r>
            <a:r>
              <a:rPr lang="cs-CZ" altLang="cs-CZ" sz="731" dirty="0"/>
              <a:t>dopolední lyžování, oběd v restauraci na sjezdovce, lyžování, svačina, odpočinek,  večeře, večerní program </a:t>
            </a:r>
          </a:p>
          <a:p>
            <a:pPr>
              <a:spcBef>
                <a:spcPts val="203"/>
              </a:spcBef>
              <a:buClrTx/>
            </a:pPr>
            <a:r>
              <a:rPr lang="cs-CZ" altLang="cs-CZ" sz="731" b="1" dirty="0"/>
              <a:t>4. den: </a:t>
            </a:r>
            <a:r>
              <a:rPr lang="cs-CZ" altLang="cs-CZ" sz="731" dirty="0"/>
              <a:t>dopolední lyžování, oběd v restauraci na sjezdovce, odpolední lyžování, svačina, odpočinek,  večeře, večerní  program - hry </a:t>
            </a:r>
          </a:p>
          <a:p>
            <a:pPr>
              <a:spcBef>
                <a:spcPts val="203"/>
              </a:spcBef>
              <a:buClrTx/>
            </a:pPr>
            <a:r>
              <a:rPr lang="cs-CZ" altLang="cs-CZ" sz="731" b="1" dirty="0"/>
              <a:t>5. den: </a:t>
            </a:r>
            <a:r>
              <a:rPr lang="cs-CZ" altLang="cs-CZ" sz="731" dirty="0"/>
              <a:t>dopolední lyžování, oběd v restauraci na sjezdovce, odpolední lyžování, svačina, odpočinek,  večeře, večerní  program - hry </a:t>
            </a:r>
            <a:endParaRPr lang="cs-CZ" altLang="cs-CZ" sz="731" b="1" dirty="0"/>
          </a:p>
          <a:p>
            <a:pPr>
              <a:spcBef>
                <a:spcPts val="203"/>
              </a:spcBef>
              <a:buClrTx/>
            </a:pPr>
            <a:r>
              <a:rPr lang="cs-CZ" altLang="cs-CZ" sz="731" b="1" dirty="0"/>
              <a:t>6. den: </a:t>
            </a:r>
            <a:r>
              <a:rPr lang="cs-CZ" altLang="cs-CZ" sz="731" dirty="0"/>
              <a:t> odjezd po snídani</a:t>
            </a:r>
          </a:p>
        </p:txBody>
      </p:sp>
    </p:spTree>
    <p:extLst>
      <p:ext uri="{BB962C8B-B14F-4D97-AF65-F5344CB8AC3E}">
        <p14:creationId xmlns:p14="http://schemas.microsoft.com/office/powerpoint/2010/main" val="263064481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170</TotalTime>
  <Words>644</Words>
  <Application>Microsoft Office PowerPoint</Application>
  <PresentationFormat>A4 (210 × 297 mm)</PresentationFormat>
  <Paragraphs>51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Martin Havrlík</dc:creator>
  <cp:lastModifiedBy>karculad@gmail.com</cp:lastModifiedBy>
  <cp:revision>31</cp:revision>
  <dcterms:created xsi:type="dcterms:W3CDTF">2021-05-13T14:14:21Z</dcterms:created>
  <dcterms:modified xsi:type="dcterms:W3CDTF">2026-05-19T16:40:54Z</dcterms:modified>
</cp:coreProperties>
</file>